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554480"/>
            <a:ext cx="3840480" cy="3840480"/>
          </a:xfrm>
          <a:prstGeom prst="ellipse">
            <a:avLst/>
          </a:prstGeom>
          <a:solidFill>
            <a:srgbClr val="4E9C84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0698480" y="-640080"/>
            <a:ext cx="2011680" cy="2011680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TEAM AT [CLINIC NAME]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828800"/>
            <a:ext cx="91440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62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</a:t>
            </a:r>
            <a:endParaRPr lang="en-US" sz="6200" dirty="0"/>
          </a:p>
          <a:p>
            <a:pPr algn="l" indent="0" marL="0">
              <a:lnSpc>
                <a:spcPct val="95000"/>
              </a:lnSpc>
              <a:buNone/>
            </a:pPr>
            <a:r>
              <a:rPr lang="en-US" sz="62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Reps</a:t>
            </a:r>
            <a:endParaRPr lang="en-US" sz="6200" dirty="0"/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 training on guiding outcomes —</a:t>
            </a:r>
            <a:endParaRPr lang="en-US" sz="1800" dirty="0"/>
          </a:p>
          <a:p>
            <a:pPr algn="l" indent="0" marL="0">
              <a:buNone/>
            </a:pPr>
            <a:r>
              <a:rPr lang="en-US" sz="18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selling random treatments.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943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  ·   GUIDE   ·   TRANSFORM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2F6B57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194560"/>
            <a:ext cx="39319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go to the gym one time,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get fit.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4572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7ED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works the same way.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394960" y="731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ANALOGY THAT LANDS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394960" y="1097280"/>
            <a:ext cx="6035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is built the same way as a body.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394960" y="2468880"/>
            <a:ext cx="6126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treatment is one workout. Real change requires the right exercises, in the right order, over time — guided by a trainer who knows the plan.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394960" y="3931920"/>
            <a:ext cx="6126480" cy="1371600"/>
          </a:xfrm>
          <a:prstGeom prst="roundRect">
            <a:avLst>
              <a:gd name="adj" fmla="val 4000"/>
            </a:avLst>
          </a:prstGeom>
          <a:solidFill>
            <a:srgbClr val="F3ECE1"/>
          </a:solidFill>
          <a:ln/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669280" y="4160520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what we are.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669280" y="4617720"/>
            <a:ext cx="5577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trainers — not treatment vendors.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OFFER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The Skin Plan </a:t>
            </a:r>
            <a:pPr indent="0" marL="0">
              <a:buNone/>
            </a:pPr>
            <a:r>
              <a:rPr lang="en-US" sz="30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a plan — not a pitch.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10911535" cy="1097280"/>
          </a:xfrm>
          <a:prstGeom prst="roundRect">
            <a:avLst>
              <a:gd name="adj" fmla="val 5000"/>
            </a:avLst>
          </a:prstGeom>
          <a:solidFill>
            <a:srgbClr val="1A1815"/>
          </a:solidFill>
          <a:ln/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005840" y="1783080"/>
            <a:ext cx="10180015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“Based on your goals, the best option isn't a single treatment — it's a layered plan over 6 to 12 months.”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640080" y="3154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plan is: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60120" y="3977640"/>
            <a:ext cx="164592" cy="164592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9" name="Text 7"/>
          <p:cNvSpPr/>
          <p:nvPr/>
        </p:nvSpPr>
        <p:spPr>
          <a:xfrm>
            <a:off x="932688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Mapped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932688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from a clear roadmap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436544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756584" y="3977640"/>
            <a:ext cx="164592" cy="164592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3" name="Text 11"/>
          <p:cNvSpPr/>
          <p:nvPr/>
        </p:nvSpPr>
        <p:spPr>
          <a:xfrm>
            <a:off x="3729152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Layered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3729152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Treatments that work together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233008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553048" y="3977640"/>
            <a:ext cx="164592" cy="164592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7" name="Text 15"/>
          <p:cNvSpPr/>
          <p:nvPr/>
        </p:nvSpPr>
        <p:spPr>
          <a:xfrm>
            <a:off x="6525616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Timed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525616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Sequenced for max results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9029471" y="3611880"/>
            <a:ext cx="2522144" cy="1828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349511" y="3977640"/>
            <a:ext cx="164592" cy="164592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21" name="Text 19"/>
          <p:cNvSpPr/>
          <p:nvPr/>
        </p:nvSpPr>
        <p:spPr>
          <a:xfrm>
            <a:off x="9322079" y="4297680"/>
            <a:ext cx="1973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Customized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9322079" y="4754880"/>
            <a:ext cx="1973504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for this patient alone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PLANS CONVERT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Confusion </a:t>
            </a:r>
            <a:pPr indent="0" marL="0">
              <a:lnSpc>
                <a:spcPct val="100000"/>
              </a:lnSpc>
              <a:buNone/>
            </a:pPr>
            <a:r>
              <a:rPr lang="en-US" sz="3600" b="1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kills conversions.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3200400"/>
            <a:ext cx="5486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Simplicity </a:t>
            </a:r>
            <a:pPr indent="0" marL="0">
              <a:lnSpc>
                <a:spcPct val="100000"/>
              </a:lnSpc>
              <a:buNone/>
            </a:pPr>
            <a:r>
              <a:rPr lang="en-US" sz="36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creates trust.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6400800" y="1554480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656832" y="1728216"/>
            <a:ext cx="329184" cy="32918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7" name="Text 5"/>
          <p:cNvSpPr/>
          <p:nvPr/>
        </p:nvSpPr>
        <p:spPr>
          <a:xfrm>
            <a:off x="6656832" y="17282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178040" y="1554480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decision, not ten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400800" y="2395728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656832" y="2569464"/>
            <a:ext cx="329184" cy="32918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1" name="Text 9"/>
          <p:cNvSpPr/>
          <p:nvPr/>
        </p:nvSpPr>
        <p:spPr>
          <a:xfrm>
            <a:off x="6656832" y="256946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178040" y="2395728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Predictable monthly payments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6400800" y="3236976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656832" y="3410712"/>
            <a:ext cx="329184" cy="32918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5" name="Text 13"/>
          <p:cNvSpPr/>
          <p:nvPr/>
        </p:nvSpPr>
        <p:spPr>
          <a:xfrm>
            <a:off x="6656832" y="341071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178040" y="3236976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guessing what's next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6400800" y="4078224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56832" y="4251960"/>
            <a:ext cx="329184" cy="32918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9" name="Text 17"/>
          <p:cNvSpPr/>
          <p:nvPr/>
        </p:nvSpPr>
        <p:spPr>
          <a:xfrm>
            <a:off x="6656832" y="42519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178040" y="4078224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starting over each visit</a:t>
            </a:r>
            <a:endParaRPr lang="en-US" sz="1450" dirty="0"/>
          </a:p>
        </p:txBody>
      </p:sp>
      <p:sp>
        <p:nvSpPr>
          <p:cNvPr id="21" name="Shape 19"/>
          <p:cNvSpPr/>
          <p:nvPr/>
        </p:nvSpPr>
        <p:spPr>
          <a:xfrm>
            <a:off x="6400800" y="4919472"/>
            <a:ext cx="512064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656832" y="5093208"/>
            <a:ext cx="329184" cy="32918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23" name="Text 21"/>
          <p:cNvSpPr/>
          <p:nvPr/>
        </p:nvSpPr>
        <p:spPr>
          <a:xfrm>
            <a:off x="6656832" y="50932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178040" y="4919472"/>
            <a:ext cx="41148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clear end goal in sight</a:t>
            </a:r>
            <a:endParaRPr lang="en-US" sz="145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REFRAME FOR THE TEAM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This is NOT </a:t>
            </a:r>
            <a:pPr indent="0" marL="0">
              <a:buNone/>
            </a:pPr>
            <a:r>
              <a:rPr lang="en-US" sz="34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“selling more.”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60120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960120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adding treatments.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960120" y="3794760"/>
            <a:ext cx="2753258" cy="0"/>
          </a:xfrm>
          <a:prstGeom prst="line">
            <a:avLst/>
          </a:prstGeom>
          <a:noFill/>
          <a:ln w="12700">
            <a:solidFill>
              <a:srgbClr val="D8D0C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960120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organizing them correctly.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399178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19218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719218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are spending more.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719218" y="3794760"/>
            <a:ext cx="2753258" cy="0"/>
          </a:xfrm>
          <a:prstGeom prst="line">
            <a:avLst/>
          </a:prstGeom>
          <a:noFill/>
          <a:ln w="12700">
            <a:solidFill>
              <a:srgbClr val="D8D0C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19218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19218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usually do all of this anyway — just slower, messier, and more expensively.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158277" y="2194560"/>
            <a:ext cx="3393338" cy="329184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478317" y="251460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MINDSET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478317" y="2816352"/>
            <a:ext cx="275325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convincing them.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478317" y="3794760"/>
            <a:ext cx="2753258" cy="0"/>
          </a:xfrm>
          <a:prstGeom prst="line">
            <a:avLst/>
          </a:prstGeom>
          <a:noFill/>
          <a:ln w="12700">
            <a:solidFill>
              <a:srgbClr val="D8D0C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478317" y="3977640"/>
            <a:ext cx="2753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REALLY IS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478317" y="4279392"/>
            <a:ext cx="275325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guiding them.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BOTTOM LINE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We don't sell treatments. </a:t>
            </a:r>
            <a:endParaRPr lang="en-US" sz="44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44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guide outcomes.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 guessing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436544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36544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19424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consistency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233008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33008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15888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trust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029471" y="3383280"/>
            <a:ext cx="2522144" cy="1554480"/>
          </a:xfrm>
          <a:prstGeom prst="roundRect">
            <a:avLst>
              <a:gd name="adj" fmla="val 3529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29471" y="3657600"/>
            <a:ext cx="252214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212351" y="4023360"/>
            <a:ext cx="215638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 better results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RESULT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95528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 layered plan actually looks like.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client. One mapped plan. One goal.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57800" cy="2651760"/>
          </a:xfrm>
          <a:prstGeom prst="roundRect">
            <a:avLst>
              <a:gd name="adj" fmla="val 2069"/>
            </a:avLst>
          </a:prstGeom>
          <a:solidFill>
            <a:srgbClr val="E7EDE9"/>
          </a:solidFill>
          <a:ln w="19050">
            <a:solidFill>
              <a:srgbClr val="D8D0C2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640080" y="2697480"/>
            <a:ext cx="5257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3063240"/>
            <a:ext cx="5257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Add your own before / after photo ]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91072" y="1874520"/>
            <a:ext cx="5257800" cy="2651760"/>
          </a:xfrm>
          <a:prstGeom prst="roundRect">
            <a:avLst>
              <a:gd name="adj" fmla="val 2069"/>
            </a:avLst>
          </a:prstGeom>
          <a:solidFill>
            <a:srgbClr val="E7EDE9"/>
          </a:solidFill>
          <a:ln w="19050">
            <a:solidFill>
              <a:srgbClr val="D8D0C2"/>
            </a:solidFill>
            <a:prstDash val="dash"/>
          </a:ln>
        </p:spPr>
      </p:sp>
      <p:sp>
        <p:nvSpPr>
          <p:cNvPr id="9" name="Text 7"/>
          <p:cNvSpPr/>
          <p:nvPr/>
        </p:nvSpPr>
        <p:spPr>
          <a:xfrm>
            <a:off x="6291072" y="2697480"/>
            <a:ext cx="5257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291072" y="3063240"/>
            <a:ext cx="5257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Add your own before / after photo ]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48006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LAYERED PLAN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5166360"/>
            <a:ext cx="1666037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5166360"/>
            <a:ext cx="166603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Microneedling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470709" y="5166360"/>
            <a:ext cx="572414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15" name="Text 13"/>
          <p:cNvSpPr/>
          <p:nvPr/>
        </p:nvSpPr>
        <p:spPr>
          <a:xfrm>
            <a:off x="2470709" y="5166360"/>
            <a:ext cx="57241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7715" y="5166360"/>
            <a:ext cx="1077163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17" name="Text 15"/>
          <p:cNvSpPr/>
          <p:nvPr/>
        </p:nvSpPr>
        <p:spPr>
          <a:xfrm>
            <a:off x="3207715" y="5166360"/>
            <a:ext cx="10771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PRP / PRF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449470" y="5166360"/>
            <a:ext cx="572414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19" name="Text 17"/>
          <p:cNvSpPr/>
          <p:nvPr/>
        </p:nvSpPr>
        <p:spPr>
          <a:xfrm>
            <a:off x="4449470" y="5166360"/>
            <a:ext cx="57241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Tox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5186477" y="5166360"/>
            <a:ext cx="824789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21" name="Text 19"/>
          <p:cNvSpPr/>
          <p:nvPr/>
        </p:nvSpPr>
        <p:spPr>
          <a:xfrm>
            <a:off x="5186477" y="5166360"/>
            <a:ext cx="8247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Filler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175858" y="5166360"/>
            <a:ext cx="1750162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23" name="Text 21"/>
          <p:cNvSpPr/>
          <p:nvPr/>
        </p:nvSpPr>
        <p:spPr>
          <a:xfrm>
            <a:off x="6175858" y="5166360"/>
            <a:ext cx="175016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Hydradermabrasion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8090611" y="5166360"/>
            <a:ext cx="1077163" cy="457200"/>
          </a:xfrm>
          <a:prstGeom prst="roundRect">
            <a:avLst>
              <a:gd name="adj" fmla="val 50000"/>
            </a:avLst>
          </a:prstGeom>
          <a:solidFill>
            <a:srgbClr val="1A1815"/>
          </a:solidFill>
          <a:ln/>
        </p:spPr>
      </p:sp>
      <p:sp>
        <p:nvSpPr>
          <p:cNvPr id="25" name="Text 23"/>
          <p:cNvSpPr/>
          <p:nvPr/>
        </p:nvSpPr>
        <p:spPr>
          <a:xfrm>
            <a:off x="8090611" y="5166360"/>
            <a:ext cx="107716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 Care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COMES AFTER THE PLAN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Aging never stops.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Neither should your plans.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the plan ends, start the next conversation. Two paths forward: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926080"/>
            <a:ext cx="5272888" cy="2468880"/>
          </a:xfrm>
          <a:prstGeom prst="roundRect">
            <a:avLst>
              <a:gd name="adj" fmla="val 2222"/>
            </a:avLst>
          </a:prstGeom>
          <a:solidFill>
            <a:srgbClr val="F3ECE1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32461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05840" y="3566160"/>
            <a:ext cx="4541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005840" y="4251960"/>
            <a:ext cx="45413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in the results they just earned. Lighter touchpoints, spaced over time, to hold the line against aging.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278728" y="2926080"/>
            <a:ext cx="5272888" cy="246888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644488" y="32461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644488" y="3566160"/>
            <a:ext cx="45413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Another aligned plan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644488" y="4251960"/>
            <a:ext cx="454136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they loved their first plan, build the next chapter. New goals, same trust, same structure.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OTHER 23 HOURS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You can't out-treat </a:t>
            </a:r>
            <a:endParaRPr lang="en-US" sz="30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0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random routine.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49377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see them for an hour. Their skin lives at home the rest of the month. Aligned home care isn't optional — it's part of the plan.</a:t>
            </a:r>
            <a:endParaRPr lang="en-US" sz="145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Random products → random results.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1097280"/>
            <a:ext cx="548640" cy="548640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09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178040" y="107899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178040" y="148132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“What are you using at home?” — every consult, every follow-up.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400800" y="2423160"/>
            <a:ext cx="548640" cy="548640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24231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7178040" y="240487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178040" y="280720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for active ingredients competing with their treatments.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6400800" y="3749040"/>
            <a:ext cx="548640" cy="548640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178040" y="373075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178040" y="413308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the home routine into the plan from day one.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6400800" y="5074920"/>
            <a:ext cx="548640" cy="548640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0" y="50749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7178040" y="5056632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178040" y="5458968"/>
            <a:ext cx="4297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Reassess products at every visit. Routines evolve with the plan.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2F6B57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THREE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lead the consult.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Language, objections, and the line that lands.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THE SIGNAL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Objections mean </a:t>
            </a:r>
            <a:pPr indent="0" marL="0">
              <a:buNone/>
            </a:pPr>
            <a:r>
              <a:rPr lang="en-US" sz="32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they're engaged.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7276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Objections are questions — not rejection. Decode what they're really telling you: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60120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“That feels like a lot.”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60120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Normal.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60120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Sticker shock is the first reaction to most worthwhile commitments. Stay calm.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99178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19218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 want to think about it.”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719218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Interested.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719218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didn't say no. They're processing. Don't push — confirm the next step.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158277" y="2240280"/>
            <a:ext cx="3393338" cy="3200400"/>
          </a:xfrm>
          <a:prstGeom prst="roundRect">
            <a:avLst>
              <a:gd name="adj" fmla="val 1714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478317" y="2606040"/>
            <a:ext cx="275325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 don't want unnecessary stuff.”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478317" y="3611880"/>
            <a:ext cx="27532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Perfect.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478317" y="4160520"/>
            <a:ext cx="275325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your ideal patient. A plan is precisely the opposite of unnecessary.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TRAINING OVERVIEW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we'll cover today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591056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sections. One mission: turn every consult into a clear path forward.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60120" y="25603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011680" y="257860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2011680" y="306324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one-off treatments leave patients stuck and underwhelmed.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78728" y="228600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598768" y="256032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7650328" y="257860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Method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7650328" y="306324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6-Month Skin Plan and why structure outperforms guessing.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420624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60120" y="448056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2011680" y="449884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Lead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2011680" y="498348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Language, objection handling, and the line that closes consults.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278728" y="4206240"/>
            <a:ext cx="5272888" cy="1600200"/>
          </a:xfrm>
          <a:prstGeom prst="roundRect">
            <a:avLst>
              <a:gd name="adj" fmla="val 342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598768" y="448056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7650328" y="4498848"/>
            <a:ext cx="36269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Role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7650328" y="4983480"/>
            <a:ext cx="35812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Cross-team collaboration and how you get paid for plans you build.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MEMORIZE THIS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line that matters.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1280160" y="2103120"/>
            <a:ext cx="9631375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“If your goal is real change —</a:t>
            </a:r>
            <a:endParaRPr lang="en-US" sz="34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temporary improvement —</a:t>
            </a:r>
            <a:endParaRPr lang="en-US" sz="34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34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most effective way to get there.”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1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Say it calmly.      </a:t>
            </a:r>
            <a:pPr algn="ctr" indent="0" marL="0">
              <a:buNone/>
            </a:pPr>
            <a:r>
              <a:rPr lang="en-US" sz="1400" b="1" spc="1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Then stop talking.      </a:t>
            </a:r>
            <a:pPr algn="ctr" indent="0" marL="0">
              <a:buNone/>
            </a:pPr>
            <a:r>
              <a:rPr lang="en-US" sz="1400" b="1" spc="1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 them respond.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WORKS FOR YOU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280160"/>
            <a:ext cx="5486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“Professionals lead.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Amateurs explain.”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you guide instead of pitch, you transform every part of the consult.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0" y="1051560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675120" y="1051560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498080" y="1051560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Clearer consults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0" y="2020824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2020824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7498080" y="2020824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 pressure on you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400800" y="2990088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675120" y="2990088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7498080" y="2990088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patient results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6400800" y="3959352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675120" y="3959352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7498080" y="3959352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before-and-afters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6400800" y="4928616"/>
            <a:ext cx="512064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4928616"/>
            <a:ext cx="73152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7498080" y="4928616"/>
            <a:ext cx="38404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trust you faster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SCREENSHOT THIS SLIDE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talk about it.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627632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pressure. No pitching. Just explaining.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1A1815"/>
          </a:solidFill>
          <a:ln/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25603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01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05840" y="28529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“Instead of guessing each visit, we build a plan.”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005840" y="36576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opener — use early in the consult.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78728" y="22860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644488" y="25603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02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644488" y="28529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“This is how we get the best results long-term.”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644488" y="36576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they ask why it's structured this way.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43434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1A1815"/>
          </a:solidFill>
          <a:ln/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05840" y="4617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03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005840" y="49103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“Most patients do better with structure.”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005840" y="57150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they're hesitant or comparing options.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78728" y="434340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44488" y="4617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04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644488" y="4910328"/>
            <a:ext cx="454136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i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“This actually costs less monthly than doing things one-off.”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644488" y="5715000"/>
            <a:ext cx="45413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conversation turns to investment.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2F6B57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FOUR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role on the team.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team works together — and how you're rewarded.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MAKES US DIFFERENT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5486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We don't work </a:t>
            </a:r>
            <a:endParaRPr lang="en-US" sz="3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4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silos.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377440"/>
            <a:ext cx="51206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Aestheticians, nurse injectors, and the medical team collaborate on every plan. The patient gets one strategic approach — not a stack of disconnected services.</a:t>
            </a:r>
            <a:endParaRPr lang="en-US" sz="1450" dirty="0"/>
          </a:p>
        </p:txBody>
      </p:sp>
      <p:sp>
        <p:nvSpPr>
          <p:cNvPr id="5" name="Text 3"/>
          <p:cNvSpPr/>
          <p:nvPr/>
        </p:nvSpPr>
        <p:spPr>
          <a:xfrm>
            <a:off x="640080" y="4937760"/>
            <a:ext cx="5120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6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what truly separates us from one-off clinics.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0" y="100584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UNDER ONE ROOF, ALL TOWARD ONE GOAL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400800" y="1417320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0" y="1417320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Microneedling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9098280" y="1417320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89720" y="1417320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Laser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0" y="2432304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432304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IPL / Photofacial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098280" y="2432304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89720" y="2432304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Hydradermabrasion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0" y="3447288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92240" y="3447288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Microneedling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9098280" y="3447288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89720" y="3447288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Injectables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0" y="4462272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92240" y="4462272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PRP / PRF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098280" y="4462272"/>
            <a:ext cx="2423160" cy="786384"/>
          </a:xfrm>
          <a:prstGeom prst="roundRect">
            <a:avLst>
              <a:gd name="adj" fmla="val 69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89720" y="4462272"/>
            <a:ext cx="2240280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Biostimulator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400800" y="5294376"/>
            <a:ext cx="5120640" cy="566928"/>
          </a:xfrm>
          <a:prstGeom prst="roundRect">
            <a:avLst>
              <a:gd name="adj" fmla="val 9677"/>
            </a:avLst>
          </a:prstGeom>
          <a:solidFill>
            <a:srgbClr val="2F6B57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0" y="5294376"/>
            <a:ext cx="5120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Real, comprehensive results.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YOU GET PAID  ·  EXAMPLE STRUCTURE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795528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Plan bonus opportunities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1353312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Sample structure — replace the numbers with your clinic's actual compensation.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640080" y="1874520"/>
            <a:ext cx="5272888" cy="4160520"/>
          </a:xfrm>
          <a:prstGeom prst="roundRect">
            <a:avLst>
              <a:gd name="adj" fmla="val 131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214884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BONUS OPPORTUNITY 01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05840" y="2441448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Referral commission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005840" y="295351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[ 2% ] of every closed Skin Plan you refer.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005840" y="3429000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3ECE1"/>
          </a:solidFill>
          <a:ln/>
        </p:spPr>
      </p:sp>
      <p:sp>
        <p:nvSpPr>
          <p:cNvPr id="10" name="Text 8"/>
          <p:cNvSpPr/>
          <p:nvPr/>
        </p:nvSpPr>
        <p:spPr>
          <a:xfrm>
            <a:off x="1234440" y="3429000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$6,000 package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3429000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05840" y="3995928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3ECE1"/>
          </a:solidFill>
          <a:ln/>
        </p:spPr>
      </p:sp>
      <p:sp>
        <p:nvSpPr>
          <p:cNvPr id="13" name="Text 11"/>
          <p:cNvSpPr/>
          <p:nvPr/>
        </p:nvSpPr>
        <p:spPr>
          <a:xfrm>
            <a:off x="1234440" y="3995928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$8,500 package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05840" y="3995928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$170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005840" y="4562856"/>
            <a:ext cx="4541368" cy="457200"/>
          </a:xfrm>
          <a:prstGeom prst="roundRect">
            <a:avLst>
              <a:gd name="adj" fmla="val 10000"/>
            </a:avLst>
          </a:prstGeom>
          <a:solidFill>
            <a:srgbClr val="F3ECE1"/>
          </a:solidFill>
          <a:ln/>
        </p:spPr>
      </p:sp>
      <p:sp>
        <p:nvSpPr>
          <p:cNvPr id="16" name="Text 14"/>
          <p:cNvSpPr/>
          <p:nvPr/>
        </p:nvSpPr>
        <p:spPr>
          <a:xfrm>
            <a:off x="1234440" y="4562856"/>
            <a:ext cx="22706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$10,000 package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05840" y="4562856"/>
            <a:ext cx="43127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" y="521208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✓  </a:t>
            </a:r>
            <a:pPr indent="0" marL="0">
              <a:buNone/>
            </a:pPr>
            <a:r>
              <a:rPr lang="en-US" sz="11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Applies to aestheticians and injectors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1005840" y="548640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✓  </a:t>
            </a:r>
            <a:pPr indent="0" marL="0">
              <a:buNone/>
            </a:pPr>
            <a:r>
              <a:rPr lang="en-US" sz="11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once the package is sold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005840" y="576072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✓  </a:t>
            </a:r>
            <a:pPr indent="0" marL="0">
              <a:buNone/>
            </a:pPr>
            <a:r>
              <a:rPr lang="en-US" sz="115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cap on earnings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6278728" y="1874520"/>
            <a:ext cx="5272888" cy="4160520"/>
          </a:xfrm>
          <a:prstGeom prst="roundRect">
            <a:avLst>
              <a:gd name="adj" fmla="val 1319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644488" y="214884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BONUS OPPORTUNITY 02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644488" y="2441448"/>
            <a:ext cx="45413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accelerator</a:t>
            </a:r>
            <a:endParaRPr lang="en-US" sz="2300" dirty="0"/>
          </a:p>
        </p:txBody>
      </p:sp>
      <p:sp>
        <p:nvSpPr>
          <p:cNvPr id="24" name="Text 22"/>
          <p:cNvSpPr/>
          <p:nvPr/>
        </p:nvSpPr>
        <p:spPr>
          <a:xfrm>
            <a:off x="6644488" y="2953512"/>
            <a:ext cx="45413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bonus tiers for consistent contributors.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644488" y="3429000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F3ECE1"/>
          </a:solidFill>
          <a:ln/>
        </p:spPr>
      </p:sp>
      <p:sp>
        <p:nvSpPr>
          <p:cNvPr id="26" name="Text 24"/>
          <p:cNvSpPr/>
          <p:nvPr/>
        </p:nvSpPr>
        <p:spPr>
          <a:xfrm>
            <a:off x="6873088" y="3483864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1 — Momentum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873088" y="3721608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closed referrals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644488" y="3429000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+$300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6644488" y="4087368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F3ECE1"/>
          </a:solidFill>
          <a:ln/>
        </p:spPr>
      </p:sp>
      <p:sp>
        <p:nvSpPr>
          <p:cNvPr id="30" name="Text 28"/>
          <p:cNvSpPr/>
          <p:nvPr/>
        </p:nvSpPr>
        <p:spPr>
          <a:xfrm>
            <a:off x="6873088" y="4142232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2 — Leader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873088" y="4379976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closed referrals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644488" y="4087368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+$750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6644488" y="4745736"/>
            <a:ext cx="4541368" cy="548640"/>
          </a:xfrm>
          <a:prstGeom prst="roundRect">
            <a:avLst>
              <a:gd name="adj" fmla="val 8333"/>
            </a:avLst>
          </a:prstGeom>
          <a:solidFill>
            <a:srgbClr val="1A1815"/>
          </a:solidFill>
          <a:ln/>
        </p:spPr>
      </p:sp>
      <p:sp>
        <p:nvSpPr>
          <p:cNvPr id="34" name="Text 32"/>
          <p:cNvSpPr/>
          <p:nvPr/>
        </p:nvSpPr>
        <p:spPr>
          <a:xfrm>
            <a:off x="6873088" y="4800600"/>
            <a:ext cx="40841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Tier 3 — Elite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873088" y="5038344"/>
            <a:ext cx="408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8+ closed referrals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644488" y="4745736"/>
            <a:ext cx="43127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+$1,500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6644488" y="5486400"/>
            <a:ext cx="4541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 minimum $5K sale to qualify.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4572000"/>
            <a:ext cx="4114800" cy="4114800"/>
          </a:xfrm>
          <a:prstGeom prst="ellipse">
            <a:avLst/>
          </a:prstGeom>
          <a:solidFill>
            <a:srgbClr val="2F6B57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NEW STANDARD ON OUR TEAM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Random treatments are cancelled. </a:t>
            </a:r>
            <a:endParaRPr lang="en-US" sz="38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38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guide outcomes.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640080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plan.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68680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consult ends with a roadmap.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436544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65144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lead.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665144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don't wait to be asked what's next.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233008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61608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deliver.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461608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that hold up in before-and-afters.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9029471" y="2743200"/>
            <a:ext cx="2522144" cy="1737360"/>
          </a:xfrm>
          <a:prstGeom prst="roundRect">
            <a:avLst>
              <a:gd name="adj" fmla="val 3158"/>
            </a:avLst>
          </a:prstGeom>
          <a:solidFill>
            <a:srgbClr val="1A1815"/>
          </a:solidFill>
          <a:ln w="12700">
            <a:solidFill>
              <a:srgbClr val="2A262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258071" y="3017520"/>
            <a:ext cx="20649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don't guess.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258071" y="3611880"/>
            <a:ext cx="2064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Confidence comes from having a system.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40080" y="502920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  ·   GUIDE   ·   TRANSFORM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2F6B57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ONE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Random treatments get random results.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HOOK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2194560"/>
            <a:ext cx="10515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one accidentally</a:t>
            </a:r>
            <a:endParaRPr lang="en-US" sz="5200" dirty="0"/>
          </a:p>
          <a:p>
            <a:pPr algn="ctr" indent="0" marL="0">
              <a:lnSpc>
                <a:spcPct val="100000"/>
              </a:lnSpc>
              <a:buNone/>
            </a:pPr>
            <a:r>
              <a:rPr lang="en-US" sz="52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stumbles into great skin.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640080" y="4663440"/>
            <a:ext cx="1091153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Great skin is built — with structure, sequence, and a plan.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SHIFT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515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5000" b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We're not selling </a:t>
            </a:r>
            <a:pPr algn="ctr" indent="0" marL="0">
              <a:lnSpc>
                <a:spcPct val="105000"/>
              </a:lnSpc>
              <a:buNone/>
            </a:pPr>
            <a:r>
              <a:rPr lang="en-US" sz="5000" b="1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treatments anymore.</a:t>
            </a:r>
            <a:endParaRPr lang="en-US" sz="50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50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We're planning </a:t>
            </a:r>
            <a:pPr algn="ctr" indent="0" marL="0">
              <a:lnSpc>
                <a:spcPct val="105000"/>
              </a:lnSpc>
              <a:buNone/>
            </a:pPr>
            <a:r>
              <a:rPr lang="en-US" sz="5000" b="1" i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outcomes.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PATIENTS ACTUALLY FEEL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841248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one-off treatment cycle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36192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loops your patients are stuck in — listen for these phrases.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1488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05840" y="2532888"/>
            <a:ext cx="146304" cy="14630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7" name="Text 5"/>
          <p:cNvSpPr/>
          <p:nvPr/>
        </p:nvSpPr>
        <p:spPr>
          <a:xfrm>
            <a:off x="1280160" y="24048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Memory confusion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005840" y="28620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“Wait… was that the laser or the needle one?”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“Did I already do that?”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“Am I due for this again?”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6278728" y="21488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644488" y="2532888"/>
            <a:ext cx="146304" cy="14630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1" name="Text 9"/>
          <p:cNvSpPr/>
          <p:nvPr/>
        </p:nvSpPr>
        <p:spPr>
          <a:xfrm>
            <a:off x="6918808" y="24048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 uncertainty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644488" y="28620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 think it helped… but I'm not sure why.”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“Is it supposed to look like this by now?”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“Did I stop too early?”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40080" y="42062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1005840" y="4590288"/>
            <a:ext cx="146304" cy="14630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5" name="Text 13"/>
          <p:cNvSpPr/>
          <p:nvPr/>
        </p:nvSpPr>
        <p:spPr>
          <a:xfrm>
            <a:off x="1280160" y="44622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fatigue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1005840" y="49194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“What should I do next?”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“Do I need this again or something different?”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“Did I miss a step?”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278728" y="4206240"/>
            <a:ext cx="5272888" cy="178308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644488" y="4590288"/>
            <a:ext cx="146304" cy="146304"/>
          </a:xfrm>
          <a:prstGeom prst="ellipse">
            <a:avLst/>
          </a:prstGeom>
          <a:solidFill>
            <a:srgbClr val="2F6B57"/>
          </a:solidFill>
          <a:ln/>
        </p:spPr>
      </p:sp>
      <p:sp>
        <p:nvSpPr>
          <p:cNvPr id="19" name="Text 17"/>
          <p:cNvSpPr/>
          <p:nvPr/>
        </p:nvSpPr>
        <p:spPr>
          <a:xfrm>
            <a:off x="6918808" y="4462272"/>
            <a:ext cx="435848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doubt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6644488" y="4919472"/>
            <a:ext cx="4541368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“I've spent a lot… why don't I feel more confident?”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 don't want to waste money guessing.”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“I just want to do the right thing.”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ROOT CAUSE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5486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8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Why patients </a:t>
            </a:r>
            <a:endParaRPr lang="en-US" sz="48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4800" b="1" i="1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feel stuck.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5120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not the patient. It's the system they were sold.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400800" y="1828800"/>
            <a:ext cx="566928" cy="566928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0" y="18288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269480" y="182880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 many options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6400800" y="2834640"/>
            <a:ext cx="566928" cy="566928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0" y="283464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269480" y="283464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long-term plan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6400800" y="3840480"/>
            <a:ext cx="566928" cy="566928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0" y="384048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269480" y="384048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Treatments done out of order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400800" y="4846320"/>
            <a:ext cx="566928" cy="566928"/>
          </a:xfrm>
          <a:prstGeom prst="ellipse">
            <a:avLst/>
          </a:prstGeom>
          <a:solidFill>
            <a:srgbClr val="1A1815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48463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269480" y="4846320"/>
            <a:ext cx="43891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fatigue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8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WE'RE LEAVING BEHIND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932688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old way.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664208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this sounds familiar, you've felt it from both sides of the chair.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3317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523744"/>
            <a:ext cx="365760" cy="365760"/>
          </a:xfrm>
          <a:prstGeom prst="ellipse">
            <a:avLst/>
          </a:prstGeom>
          <a:solidFill>
            <a:srgbClr val="8A8076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5237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508760" y="23317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One-off treatments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486400" y="23317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Random visits, no roadmap, no momentum.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32461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3438144"/>
            <a:ext cx="365760" cy="365760"/>
          </a:xfrm>
          <a:prstGeom prst="ellipse">
            <a:avLst/>
          </a:prstGeom>
          <a:solidFill>
            <a:srgbClr val="8A8076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4381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508760" y="32461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Chasing sales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5486400" y="32461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Pitching the next thing instead of planning the next step.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41605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14400" y="4352544"/>
            <a:ext cx="365760" cy="365760"/>
          </a:xfrm>
          <a:prstGeom prst="ellipse">
            <a:avLst/>
          </a:prstGeom>
          <a:solidFill>
            <a:srgbClr val="8A8076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3525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508760" y="41605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Re-explaining everything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486400" y="41605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the consult over every single visit.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0080" y="5074920"/>
            <a:ext cx="10911535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8D0C2"/>
            </a:solidFill>
            <a:prstDash val="solid"/>
          </a:ln>
          <a:effectLst>
            <a:outerShdw sx="100000" sy="100000" kx="0" ky="0" algn="bl" rotWithShape="0" blurRad="88900" dist="38100" dir="5400000">
              <a:srgbClr val="6B655D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914400" y="5266944"/>
            <a:ext cx="365760" cy="365760"/>
          </a:xfrm>
          <a:prstGeom prst="ellipse">
            <a:avLst/>
          </a:prstGeom>
          <a:solidFill>
            <a:srgbClr val="8A8076"/>
          </a:solidFill>
          <a:ln/>
        </p:spPr>
      </p:sp>
      <p:sp>
        <p:nvSpPr>
          <p:cNvPr id="22" name="Text 20"/>
          <p:cNvSpPr/>
          <p:nvPr/>
        </p:nvSpPr>
        <p:spPr>
          <a:xfrm>
            <a:off x="914400" y="52669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508760" y="5074920"/>
            <a:ext cx="3840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8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“What should I do next?”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5486400" y="5074920"/>
            <a:ext cx="579089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Patients leave the chair without an answer.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spc="200" kern="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SKIN REPS   ·   STAFF TRAINING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0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8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4937760"/>
            <a:ext cx="3291840" cy="3291840"/>
          </a:xfrm>
          <a:prstGeom prst="ellipse">
            <a:avLst/>
          </a:prstGeom>
          <a:solidFill>
            <a:srgbClr val="2F6B57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188720"/>
            <a:ext cx="45720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0" b="1" dirty="0">
                <a:solidFill>
                  <a:srgbClr val="4E9C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640080" y="3246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2F6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TWO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3611880"/>
            <a:ext cx="10058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3EC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Method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640080" y="53949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D8D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plan, not a pitch. Structure, not guesswork.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Training</dc:title>
  <dc:subject>PptxGenJS Presentation</dc:subject>
  <dc:creator>The Skin Plan Method</dc:creator>
  <cp:lastModifiedBy>The Skin Plan Method</cp:lastModifiedBy>
  <cp:revision>1</cp:revision>
  <dcterms:created xsi:type="dcterms:W3CDTF">2026-06-03T19:06:02Z</dcterms:created>
  <dcterms:modified xsi:type="dcterms:W3CDTF">2026-06-03T19:06:02Z</dcterms:modified>
</cp:coreProperties>
</file>